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59" r:id="rId3"/>
    <p:sldId id="258" r:id="rId4"/>
    <p:sldId id="260" r:id="rId5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6395" autoAdjust="0"/>
  </p:normalViewPr>
  <p:slideViewPr>
    <p:cSldViewPr snapToGrid="0">
      <p:cViewPr varScale="1">
        <p:scale>
          <a:sx n="65" d="100"/>
          <a:sy n="65" d="100"/>
        </p:scale>
        <p:origin x="32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A486B2-142C-4D03-B1D0-54687CAA249D}" type="datetimeFigureOut">
              <a:rPr lang="de-DE" smtClean="0"/>
              <a:t>24.01.2024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BBD16E-18AC-46D8-9639-013404DA94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6646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83E11-AB47-4692-B2A4-5AAA844AD469}" type="datetimeFigureOut">
              <a:rPr lang="de-DE" smtClean="0"/>
              <a:t>24.01.2024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E125-5EDF-4FF0-A485-4FD54FDBEE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3634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83E11-AB47-4692-B2A4-5AAA844AD469}" type="datetimeFigureOut">
              <a:rPr lang="de-DE" smtClean="0"/>
              <a:t>24.01.2024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E125-5EDF-4FF0-A485-4FD54FDBEE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4733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83E11-AB47-4692-B2A4-5AAA844AD469}" type="datetimeFigureOut">
              <a:rPr lang="de-DE" smtClean="0"/>
              <a:t>24.01.2024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E125-5EDF-4FF0-A485-4FD54FDBEE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8263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83E11-AB47-4692-B2A4-5AAA844AD469}" type="datetimeFigureOut">
              <a:rPr lang="de-DE" smtClean="0"/>
              <a:t>24.01.2024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E125-5EDF-4FF0-A485-4FD54FDBEE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8979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83E11-AB47-4692-B2A4-5AAA844AD469}" type="datetimeFigureOut">
              <a:rPr lang="de-DE" smtClean="0"/>
              <a:t>24.01.2024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E125-5EDF-4FF0-A485-4FD54FDBEE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2744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83E11-AB47-4692-B2A4-5AAA844AD469}" type="datetimeFigureOut">
              <a:rPr lang="de-DE" smtClean="0"/>
              <a:t>24.01.2024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E125-5EDF-4FF0-A485-4FD54FDBEE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3899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83E11-AB47-4692-B2A4-5AAA844AD469}" type="datetimeFigureOut">
              <a:rPr lang="de-DE" smtClean="0"/>
              <a:t>24.01.2024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E125-5EDF-4FF0-A485-4FD54FDBEE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7376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83E11-AB47-4692-B2A4-5AAA844AD469}" type="datetimeFigureOut">
              <a:rPr lang="de-DE" smtClean="0"/>
              <a:t>24.01.2024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E125-5EDF-4FF0-A485-4FD54FDBEE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0924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83E11-AB47-4692-B2A4-5AAA844AD469}" type="datetimeFigureOut">
              <a:rPr lang="de-DE" smtClean="0"/>
              <a:t>24.01.2024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E125-5EDF-4FF0-A485-4FD54FDBEE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8425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83E11-AB47-4692-B2A4-5AAA844AD469}" type="datetimeFigureOut">
              <a:rPr lang="de-DE" smtClean="0"/>
              <a:t>24.01.2024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E125-5EDF-4FF0-A485-4FD54FDBEE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741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83E11-AB47-4692-B2A4-5AAA844AD469}" type="datetimeFigureOut">
              <a:rPr lang="de-DE" smtClean="0"/>
              <a:t>24.01.2024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E125-5EDF-4FF0-A485-4FD54FDBEE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8308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9000"/>
            <a:lum/>
          </a:blip>
          <a:srcRect/>
          <a:stretch>
            <a:fillRect l="-72000" t="-1000" r="-7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83E11-AB47-4692-B2A4-5AAA844AD469}" type="datetimeFigureOut">
              <a:rPr lang="de-DE" smtClean="0"/>
              <a:t>24.01.2024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2E125-5EDF-4FF0-A485-4FD54FDBEE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5603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9000"/>
            <a:lum/>
          </a:blip>
          <a:srcRect/>
          <a:stretch>
            <a:fillRect l="-72000" r="-70000" b="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90550" y="361949"/>
            <a:ext cx="5686424" cy="10620376"/>
          </a:xfrm>
          <a:prstGeom prst="rect">
            <a:avLst/>
          </a:prstGeom>
          <a:solidFill>
            <a:schemeClr val="bg1">
              <a:alpha val="56000"/>
            </a:schemeClr>
          </a:solidFill>
        </p:spPr>
        <p:txBody>
          <a:bodyPr wrap="square" rtlCol="0">
            <a:noAutofit/>
          </a:bodyPr>
          <a:lstStyle/>
          <a:p>
            <a:pPr lvl="0" algn="ctr">
              <a:spcAft>
                <a:spcPts val="600"/>
              </a:spcAft>
            </a:pPr>
            <a:endParaRPr lang="de-DE" sz="2000" dirty="0" smtClean="0">
              <a:solidFill>
                <a:srgbClr val="5B9BD5">
                  <a:lumMod val="50000"/>
                </a:srgbClr>
              </a:solidFill>
            </a:endParaRPr>
          </a:p>
          <a:p>
            <a:pPr lvl="0" algn="ctr">
              <a:spcAft>
                <a:spcPts val="600"/>
              </a:spcAft>
            </a:pPr>
            <a:endParaRPr lang="de-DE" sz="2000" dirty="0">
              <a:solidFill>
                <a:srgbClr val="5B9BD5">
                  <a:lumMod val="50000"/>
                </a:srgbClr>
              </a:solidFill>
            </a:endParaRPr>
          </a:p>
          <a:p>
            <a:pPr lvl="0" algn="ctr">
              <a:spcAft>
                <a:spcPts val="600"/>
              </a:spcAft>
            </a:pPr>
            <a:endParaRPr lang="de-DE" sz="2000" dirty="0" smtClean="0">
              <a:solidFill>
                <a:srgbClr val="5B9BD5">
                  <a:lumMod val="50000"/>
                </a:srgbClr>
              </a:solidFill>
            </a:endParaRPr>
          </a:p>
          <a:p>
            <a:pPr lvl="0" algn="ctr">
              <a:spcAft>
                <a:spcPts val="600"/>
              </a:spcAft>
            </a:pPr>
            <a:endParaRPr lang="de-DE" sz="2000" dirty="0">
              <a:solidFill>
                <a:srgbClr val="5B9BD5">
                  <a:lumMod val="50000"/>
                </a:srgbClr>
              </a:solidFill>
            </a:endParaRPr>
          </a:p>
          <a:p>
            <a:pPr lvl="0" algn="ctr">
              <a:spcAft>
                <a:spcPts val="600"/>
              </a:spcAft>
            </a:pPr>
            <a:endParaRPr lang="de-DE" sz="2000" dirty="0" smtClean="0">
              <a:solidFill>
                <a:srgbClr val="5B9BD5">
                  <a:lumMod val="50000"/>
                </a:srgbClr>
              </a:solidFill>
            </a:endParaRPr>
          </a:p>
          <a:p>
            <a:pPr lvl="0" algn="ctr">
              <a:spcAft>
                <a:spcPts val="600"/>
              </a:spcAft>
            </a:pPr>
            <a:endParaRPr lang="de-DE" sz="2000" dirty="0">
              <a:solidFill>
                <a:srgbClr val="5B9BD5">
                  <a:lumMod val="50000"/>
                </a:srgbClr>
              </a:solidFill>
            </a:endParaRPr>
          </a:p>
          <a:p>
            <a:pPr lvl="0" algn="ctr">
              <a:spcAft>
                <a:spcPts val="600"/>
              </a:spcAft>
            </a:pPr>
            <a:endParaRPr lang="de-DE" sz="2000" dirty="0" smtClean="0">
              <a:solidFill>
                <a:srgbClr val="5B9BD5">
                  <a:lumMod val="50000"/>
                </a:srgbClr>
              </a:solidFill>
            </a:endParaRPr>
          </a:p>
          <a:p>
            <a:pPr lvl="0" algn="ctr">
              <a:spcAft>
                <a:spcPts val="600"/>
              </a:spcAft>
            </a:pPr>
            <a:r>
              <a:rPr lang="de-DE" sz="4800" dirty="0" smtClean="0">
                <a:solidFill>
                  <a:srgbClr val="5B9BD5">
                    <a:lumMod val="50000"/>
                  </a:srgbClr>
                </a:solidFill>
              </a:rPr>
              <a:t>Online </a:t>
            </a:r>
          </a:p>
          <a:p>
            <a:pPr lvl="0" algn="ctr">
              <a:spcAft>
                <a:spcPts val="600"/>
              </a:spcAft>
            </a:pPr>
            <a:r>
              <a:rPr lang="de-DE" sz="4800" dirty="0" smtClean="0">
                <a:solidFill>
                  <a:srgbClr val="5B9BD5">
                    <a:lumMod val="50000"/>
                  </a:srgbClr>
                </a:solidFill>
              </a:rPr>
              <a:t>Kitaplatz-Bedarfsanmeldung</a:t>
            </a:r>
          </a:p>
          <a:p>
            <a:pPr lvl="0" algn="ctr">
              <a:spcAft>
                <a:spcPts val="600"/>
              </a:spcAft>
            </a:pPr>
            <a:endParaRPr lang="de-DE" dirty="0" smtClean="0">
              <a:solidFill>
                <a:srgbClr val="5B9BD5">
                  <a:lumMod val="50000"/>
                </a:srgbClr>
              </a:solidFill>
            </a:endParaRPr>
          </a:p>
          <a:p>
            <a:pPr lvl="0" algn="ctr">
              <a:spcAft>
                <a:spcPts val="600"/>
              </a:spcAft>
            </a:pPr>
            <a:endParaRPr lang="de-DE" dirty="0">
              <a:solidFill>
                <a:srgbClr val="5B9BD5">
                  <a:lumMod val="50000"/>
                </a:srgbClr>
              </a:solidFill>
            </a:endParaRPr>
          </a:p>
          <a:p>
            <a:pPr lvl="0" algn="ctr">
              <a:spcAft>
                <a:spcPts val="600"/>
              </a:spcAft>
            </a:pPr>
            <a:endParaRPr lang="de-DE" dirty="0" smtClean="0">
              <a:solidFill>
                <a:srgbClr val="5B9BD5">
                  <a:lumMod val="50000"/>
                </a:srgbClr>
              </a:solidFill>
            </a:endParaRPr>
          </a:p>
          <a:p>
            <a:pPr lvl="0" algn="ctr">
              <a:spcAft>
                <a:spcPts val="600"/>
              </a:spcAft>
            </a:pPr>
            <a:r>
              <a:rPr lang="de-DE" sz="2400" dirty="0" smtClean="0">
                <a:solidFill>
                  <a:srgbClr val="5B9BD5">
                    <a:lumMod val="50000"/>
                  </a:srgbClr>
                </a:solidFill>
              </a:rPr>
              <a:t>Informations-Broschüre </a:t>
            </a:r>
          </a:p>
          <a:p>
            <a:pPr lvl="0" algn="ctr">
              <a:spcAft>
                <a:spcPts val="600"/>
              </a:spcAft>
            </a:pPr>
            <a:r>
              <a:rPr lang="de-DE" sz="2400" dirty="0">
                <a:solidFill>
                  <a:srgbClr val="5B9BD5">
                    <a:lumMod val="50000"/>
                  </a:srgbClr>
                </a:solidFill>
              </a:rPr>
              <a:t>f</a:t>
            </a:r>
            <a:r>
              <a:rPr lang="de-DE" sz="2400" dirty="0" smtClean="0">
                <a:solidFill>
                  <a:srgbClr val="5B9BD5">
                    <a:lumMod val="50000"/>
                  </a:srgbClr>
                </a:solidFill>
              </a:rPr>
              <a:t>ür Eltern </a:t>
            </a:r>
          </a:p>
          <a:p>
            <a:pPr lvl="0" algn="ctr">
              <a:spcAft>
                <a:spcPts val="600"/>
              </a:spcAft>
            </a:pPr>
            <a:endParaRPr lang="de-DE" dirty="0">
              <a:solidFill>
                <a:srgbClr val="5B9BD5">
                  <a:lumMod val="50000"/>
                </a:srgbClr>
              </a:solidFill>
            </a:endParaRPr>
          </a:p>
          <a:p>
            <a:pPr lvl="0" algn="ctr">
              <a:spcAft>
                <a:spcPts val="600"/>
              </a:spcAft>
            </a:pPr>
            <a:endParaRPr lang="de-DE" sz="4800" dirty="0" smtClean="0">
              <a:solidFill>
                <a:srgbClr val="5B9BD5">
                  <a:lumMod val="50000"/>
                </a:srgbClr>
              </a:solidFill>
            </a:endParaRPr>
          </a:p>
          <a:p>
            <a:pPr lvl="0" algn="ctr">
              <a:spcAft>
                <a:spcPts val="600"/>
              </a:spcAft>
            </a:pPr>
            <a:endParaRPr lang="de-DE" sz="4400" dirty="0">
              <a:solidFill>
                <a:srgbClr val="5B9BD5">
                  <a:lumMod val="50000"/>
                </a:srgbClr>
              </a:solidFill>
            </a:endParaRPr>
          </a:p>
          <a:p>
            <a:endParaRPr lang="de-DE" sz="1100" dirty="0"/>
          </a:p>
          <a:p>
            <a:endParaRPr lang="de-DE" dirty="0"/>
          </a:p>
        </p:txBody>
      </p:sp>
      <p:sp>
        <p:nvSpPr>
          <p:cNvPr id="19" name="Textfeld 18"/>
          <p:cNvSpPr txBox="1"/>
          <p:nvPr/>
        </p:nvSpPr>
        <p:spPr>
          <a:xfrm>
            <a:off x="590550" y="9983481"/>
            <a:ext cx="4048125" cy="11271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 lvl="0"/>
            <a:r>
              <a:rPr lang="de-DE" sz="900" b="1" dirty="0">
                <a:solidFill>
                  <a:prstClr val="black"/>
                </a:solidFill>
              </a:rPr>
              <a:t>Kontakt: </a:t>
            </a:r>
          </a:p>
          <a:p>
            <a:pPr lvl="0"/>
            <a:r>
              <a:rPr lang="de-DE" sz="900" dirty="0" smtClean="0">
                <a:solidFill>
                  <a:schemeClr val="accent1">
                    <a:lumMod val="50000"/>
                  </a:schemeClr>
                </a:solidFill>
              </a:rPr>
              <a:t>Stadt Marktredwitz</a:t>
            </a:r>
            <a:endParaRPr lang="de-DE" sz="900" dirty="0">
              <a:solidFill>
                <a:schemeClr val="accent1">
                  <a:lumMod val="50000"/>
                </a:schemeClr>
              </a:solidFill>
            </a:endParaRPr>
          </a:p>
          <a:p>
            <a:pPr lvl="0"/>
            <a:r>
              <a:rPr lang="de-DE" sz="900" dirty="0" smtClean="0">
                <a:solidFill>
                  <a:schemeClr val="accent1">
                    <a:lumMod val="50000"/>
                  </a:schemeClr>
                </a:solidFill>
              </a:rPr>
              <a:t>Egerstraße 2</a:t>
            </a:r>
            <a:endParaRPr lang="de-DE" sz="900" dirty="0">
              <a:solidFill>
                <a:schemeClr val="accent1">
                  <a:lumMod val="50000"/>
                </a:schemeClr>
              </a:solidFill>
            </a:endParaRPr>
          </a:p>
          <a:p>
            <a:pPr lvl="0"/>
            <a:r>
              <a:rPr lang="de-DE" sz="900" dirty="0" smtClean="0">
                <a:solidFill>
                  <a:schemeClr val="accent1">
                    <a:lumMod val="50000"/>
                  </a:schemeClr>
                </a:solidFill>
              </a:rPr>
              <a:t>95615 Marktredwitz</a:t>
            </a:r>
            <a:endParaRPr lang="de-DE" sz="900" dirty="0">
              <a:solidFill>
                <a:schemeClr val="accent1">
                  <a:lumMod val="50000"/>
                </a:schemeClr>
              </a:solidFill>
            </a:endParaRPr>
          </a:p>
          <a:p>
            <a:pPr lvl="0"/>
            <a:r>
              <a:rPr lang="de-DE" sz="900" dirty="0" smtClean="0">
                <a:solidFill>
                  <a:schemeClr val="accent1">
                    <a:lumMod val="50000"/>
                  </a:schemeClr>
                </a:solidFill>
              </a:rPr>
              <a:t>Schul- und Kulturverwaltung</a:t>
            </a:r>
            <a:endParaRPr lang="de-DE" sz="900" dirty="0">
              <a:solidFill>
                <a:schemeClr val="accent1">
                  <a:lumMod val="50000"/>
                </a:schemeClr>
              </a:solidFill>
            </a:endParaRPr>
          </a:p>
          <a:p>
            <a:pPr lvl="0"/>
            <a:r>
              <a:rPr lang="de-DE" sz="900" dirty="0">
                <a:solidFill>
                  <a:schemeClr val="accent1">
                    <a:lumMod val="50000"/>
                  </a:schemeClr>
                </a:solidFill>
              </a:rPr>
              <a:t>Telefon</a:t>
            </a:r>
            <a:r>
              <a:rPr lang="de-DE" sz="900" dirty="0" smtClean="0">
                <a:solidFill>
                  <a:schemeClr val="accent1">
                    <a:lumMod val="50000"/>
                  </a:schemeClr>
                </a:solidFill>
              </a:rPr>
              <a:t>: 09231/501-238</a:t>
            </a:r>
            <a:endParaRPr lang="de-DE" sz="900" dirty="0">
              <a:solidFill>
                <a:schemeClr val="accent1">
                  <a:lumMod val="50000"/>
                </a:schemeClr>
              </a:solidFill>
            </a:endParaRPr>
          </a:p>
          <a:p>
            <a:pPr lvl="0"/>
            <a:r>
              <a:rPr lang="de-DE" sz="900" dirty="0" smtClean="0">
                <a:solidFill>
                  <a:schemeClr val="accent1">
                    <a:lumMod val="50000"/>
                  </a:schemeClr>
                </a:solidFill>
              </a:rPr>
              <a:t>Email: kulturamt@marktredwitz.de</a:t>
            </a:r>
            <a:endParaRPr lang="de-DE" sz="900" dirty="0">
              <a:solidFill>
                <a:schemeClr val="accent1">
                  <a:lumMod val="50000"/>
                </a:schemeClr>
              </a:solidFill>
            </a:endParaRPr>
          </a:p>
          <a:p>
            <a:pPr lvl="0"/>
            <a:r>
              <a:rPr lang="de-DE" sz="900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endParaRPr lang="de-DE" dirty="0"/>
          </a:p>
          <a:p>
            <a:endParaRPr lang="de-DE" dirty="0" smtClean="0"/>
          </a:p>
        </p:txBody>
      </p:sp>
      <p:sp>
        <p:nvSpPr>
          <p:cNvPr id="24" name="Textfeld 23"/>
          <p:cNvSpPr txBox="1"/>
          <p:nvPr/>
        </p:nvSpPr>
        <p:spPr>
          <a:xfrm>
            <a:off x="4638675" y="9983481"/>
            <a:ext cx="2219325" cy="11271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endParaRPr lang="de-DE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1716" y="10194886"/>
            <a:ext cx="1730016" cy="787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3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9000"/>
            <a:lum/>
          </a:blip>
          <a:srcRect/>
          <a:stretch>
            <a:fillRect l="-72000" r="-70000" b="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90550" y="361949"/>
            <a:ext cx="5686424" cy="10620376"/>
          </a:xfrm>
          <a:prstGeom prst="rect">
            <a:avLst/>
          </a:prstGeom>
          <a:solidFill>
            <a:schemeClr val="bg1">
              <a:alpha val="56000"/>
            </a:schemeClr>
          </a:solidFill>
        </p:spPr>
        <p:txBody>
          <a:bodyPr wrap="square" rtlCol="0">
            <a:noAutofit/>
          </a:bodyPr>
          <a:lstStyle/>
          <a:p>
            <a:pPr lvl="0" algn="ctr">
              <a:spcAft>
                <a:spcPts val="600"/>
              </a:spcAft>
            </a:pPr>
            <a:r>
              <a:rPr lang="de-DE" sz="2000" dirty="0">
                <a:solidFill>
                  <a:srgbClr val="5B9BD5">
                    <a:lumMod val="50000"/>
                  </a:srgbClr>
                </a:solidFill>
              </a:rPr>
              <a:t>Online Kitaplatz-Bedarfsanmeldung</a:t>
            </a:r>
          </a:p>
          <a:p>
            <a:pPr lvl="0" algn="ctr">
              <a:spcAft>
                <a:spcPts val="600"/>
              </a:spcAft>
            </a:pPr>
            <a:r>
              <a:rPr lang="de-DE" sz="1400" i="1" dirty="0">
                <a:solidFill>
                  <a:srgbClr val="5B9BD5">
                    <a:lumMod val="50000"/>
                  </a:srgbClr>
                </a:solidFill>
              </a:rPr>
              <a:t>Familienfreundlich – Sicher – Bequem – </a:t>
            </a:r>
            <a:r>
              <a:rPr lang="de-DE" sz="1400" i="1" dirty="0" smtClean="0">
                <a:solidFill>
                  <a:srgbClr val="5B9BD5">
                    <a:lumMod val="50000"/>
                  </a:srgbClr>
                </a:solidFill>
              </a:rPr>
              <a:t>Mit Antwortgarantie</a:t>
            </a:r>
            <a:endParaRPr lang="de-DE" dirty="0">
              <a:solidFill>
                <a:srgbClr val="5B9BD5">
                  <a:lumMod val="50000"/>
                </a:srgbClr>
              </a:solidFill>
            </a:endParaRPr>
          </a:p>
          <a:p>
            <a:pPr lvl="0"/>
            <a:endParaRPr lang="de-DE" sz="1100" dirty="0">
              <a:solidFill>
                <a:srgbClr val="5B9BD5">
                  <a:lumMod val="50000"/>
                </a:srgbClr>
              </a:solidFill>
            </a:endParaRPr>
          </a:p>
          <a:p>
            <a:pPr lvl="0"/>
            <a:r>
              <a:rPr lang="de-DE" sz="1350" dirty="0" smtClean="0">
                <a:solidFill>
                  <a:srgbClr val="5B9BD5">
                    <a:lumMod val="50000"/>
                  </a:srgbClr>
                </a:solidFill>
              </a:rPr>
              <a:t>Schön, dass Sie Ihr Kind für eine Betreuungseinrichtung bei uns anmelden wollen. Um Sie bei der Suche nach einen Betreuungsplatz für </a:t>
            </a:r>
            <a:r>
              <a:rPr lang="de-DE" sz="1350" dirty="0">
                <a:solidFill>
                  <a:srgbClr val="5B9BD5">
                    <a:lumMod val="50000"/>
                  </a:srgbClr>
                </a:solidFill>
              </a:rPr>
              <a:t>das kommende </a:t>
            </a:r>
            <a:r>
              <a:rPr lang="de-DE" sz="1350" dirty="0" smtClean="0">
                <a:solidFill>
                  <a:srgbClr val="5B9BD5">
                    <a:lumMod val="50000"/>
                  </a:srgbClr>
                </a:solidFill>
              </a:rPr>
              <a:t>Kitajahr ab 1. September zu unterstützen, haben wir auf ein neues, modernes und datenschutzkonformes Onlineverfahren umgestellt. Auf unserer Homepage können Sie das Portal „Kitaplatz-Bedarfsanmeldung“ aufrufen, um einen Betreuungsplatz zu finden, der für Ihren Bedarf der richtige ist.</a:t>
            </a:r>
            <a:endParaRPr lang="de-DE" sz="1350" dirty="0">
              <a:solidFill>
                <a:srgbClr val="5B9BD5">
                  <a:lumMod val="50000"/>
                </a:srgbClr>
              </a:solidFill>
            </a:endParaRPr>
          </a:p>
          <a:p>
            <a:pPr lvl="0"/>
            <a:endParaRPr lang="de-DE" sz="1350" dirty="0" smtClean="0">
              <a:solidFill>
                <a:srgbClr val="5B9BD5">
                  <a:lumMod val="50000"/>
                </a:srgbClr>
              </a:solidFill>
            </a:endParaRPr>
          </a:p>
          <a:p>
            <a:pPr lvl="0"/>
            <a:r>
              <a:rPr lang="de-DE" sz="1350" u="sng" dirty="0" smtClean="0">
                <a:solidFill>
                  <a:srgbClr val="5B9BD5">
                    <a:lumMod val="50000"/>
                  </a:srgbClr>
                </a:solidFill>
              </a:rPr>
              <a:t>Ihre Vorteile</a:t>
            </a:r>
          </a:p>
          <a:p>
            <a:pPr lvl="0"/>
            <a:r>
              <a:rPr lang="de-DE" sz="1350" dirty="0" smtClean="0">
                <a:solidFill>
                  <a:srgbClr val="5B9BD5">
                    <a:lumMod val="50000"/>
                  </a:srgbClr>
                </a:solidFill>
              </a:rPr>
              <a:t>Sie füllen nur eine Anmeldung aus, favorisieren die gewünschten Einrichtungen und erhalten eine Eingangsbestätigung sowie garantiert</a:t>
            </a:r>
          </a:p>
          <a:p>
            <a:pPr lvl="0"/>
            <a:r>
              <a:rPr lang="de-DE" sz="1350" dirty="0">
                <a:solidFill>
                  <a:srgbClr val="5B9BD5">
                    <a:lumMod val="50000"/>
                  </a:srgbClr>
                </a:solidFill>
              </a:rPr>
              <a:t>z</a:t>
            </a:r>
            <a:r>
              <a:rPr lang="de-DE" sz="1350" dirty="0" smtClean="0">
                <a:solidFill>
                  <a:srgbClr val="5B9BD5">
                    <a:lumMod val="50000"/>
                  </a:srgbClr>
                </a:solidFill>
              </a:rPr>
              <a:t>um Zuteilungsstichtag eine Antwort in Ihren Postkorb. Der elektronische Service im Bürgerservice-Portal steht Ihnen stressfrei täglich 24 Stunden zur Verfügung. </a:t>
            </a:r>
          </a:p>
          <a:p>
            <a:pPr lvl="0"/>
            <a:endParaRPr lang="de-DE" sz="1350" dirty="0">
              <a:solidFill>
                <a:srgbClr val="5B9BD5">
                  <a:lumMod val="50000"/>
                </a:srgbClr>
              </a:solidFill>
            </a:endParaRPr>
          </a:p>
          <a:p>
            <a:r>
              <a:rPr lang="de-DE" sz="1350" dirty="0">
                <a:solidFill>
                  <a:srgbClr val="5B9BD5">
                    <a:lumMod val="50000"/>
                  </a:srgbClr>
                </a:solidFill>
              </a:rPr>
              <a:t>Nachdem Sie sich persönlich am Tag der offenen Tür einen Überblick und einen Eindruck über die Einrichtungen verschafft haben, können Sie </a:t>
            </a:r>
            <a:r>
              <a:rPr lang="de-DE" sz="1350" dirty="0" smtClean="0">
                <a:solidFill>
                  <a:srgbClr val="5B9BD5">
                    <a:lumMod val="50000"/>
                  </a:srgbClr>
                </a:solidFill>
              </a:rPr>
              <a:t>bequem online von zu Hause aus über den neuen Service Ihre persönliche Favoriten-Liste </a:t>
            </a:r>
            <a:r>
              <a:rPr lang="de-DE" sz="1350" dirty="0">
                <a:solidFill>
                  <a:srgbClr val="5B9BD5">
                    <a:lumMod val="50000"/>
                  </a:srgbClr>
                </a:solidFill>
              </a:rPr>
              <a:t>zusammenstellen. Der Online-Service bietet Ihnen </a:t>
            </a:r>
            <a:r>
              <a:rPr lang="de-DE" sz="1350" dirty="0" smtClean="0">
                <a:solidFill>
                  <a:srgbClr val="5B9BD5">
                    <a:lumMod val="50000"/>
                  </a:srgbClr>
                </a:solidFill>
              </a:rPr>
              <a:t>dazu einen </a:t>
            </a:r>
            <a:r>
              <a:rPr lang="de-DE" sz="1350" dirty="0">
                <a:solidFill>
                  <a:srgbClr val="5B9BD5">
                    <a:lumMod val="50000"/>
                  </a:srgbClr>
                </a:solidFill>
              </a:rPr>
              <a:t>Überblick über die Kinderbetreuungsangebote der unterschiedlichen Träger mit ihren </a:t>
            </a:r>
            <a:r>
              <a:rPr lang="de-DE" sz="1350" dirty="0" smtClean="0">
                <a:solidFill>
                  <a:srgbClr val="5B9BD5">
                    <a:lumMod val="50000"/>
                  </a:srgbClr>
                </a:solidFill>
              </a:rPr>
              <a:t>Besonderheiten</a:t>
            </a:r>
            <a:r>
              <a:rPr lang="de-DE" sz="1350" dirty="0">
                <a:solidFill>
                  <a:srgbClr val="5B9BD5">
                    <a:lumMod val="50000"/>
                  </a:srgbClr>
                </a:solidFill>
              </a:rPr>
              <a:t>. </a:t>
            </a:r>
          </a:p>
          <a:p>
            <a:endParaRPr lang="de-DE" sz="1350" dirty="0" smtClean="0">
              <a:solidFill>
                <a:srgbClr val="5B9BD5">
                  <a:lumMod val="50000"/>
                </a:srgbClr>
              </a:solidFill>
            </a:endParaRPr>
          </a:p>
          <a:p>
            <a:r>
              <a:rPr lang="de-DE" sz="1350" dirty="0" smtClean="0">
                <a:solidFill>
                  <a:srgbClr val="5B9BD5">
                    <a:lumMod val="50000"/>
                  </a:srgbClr>
                </a:solidFill>
              </a:rPr>
              <a:t>Sie sind nicht mehr auf Öffnungszeiten oder persönliche Anmeldungen bei mehreren Einrichtungen angewiesen und können sich Zeit für diese wichtige Entscheidung lassen.</a:t>
            </a:r>
            <a:endParaRPr lang="de-DE" sz="1350" dirty="0">
              <a:solidFill>
                <a:srgbClr val="5B9BD5">
                  <a:lumMod val="50000"/>
                </a:srgbClr>
              </a:solidFill>
            </a:endParaRPr>
          </a:p>
          <a:p>
            <a:pPr lvl="0"/>
            <a:endParaRPr lang="de-DE" sz="1350" dirty="0" smtClean="0">
              <a:solidFill>
                <a:srgbClr val="5B9BD5">
                  <a:lumMod val="50000"/>
                </a:srgbClr>
              </a:solidFill>
            </a:endParaRPr>
          </a:p>
          <a:p>
            <a:pPr lvl="0"/>
            <a:r>
              <a:rPr lang="de-DE" sz="1350" dirty="0" smtClean="0">
                <a:solidFill>
                  <a:srgbClr val="5B9BD5">
                    <a:lumMod val="50000"/>
                  </a:srgbClr>
                </a:solidFill>
              </a:rPr>
              <a:t>Haben Sie die Einrichtungen ausgewählt, können Sie </a:t>
            </a:r>
            <a:r>
              <a:rPr lang="de-DE" sz="1350" dirty="0">
                <a:solidFill>
                  <a:srgbClr val="5B9BD5">
                    <a:lumMod val="50000"/>
                  </a:srgbClr>
                </a:solidFill>
              </a:rPr>
              <a:t>Ihr Kind mit </a:t>
            </a:r>
            <a:r>
              <a:rPr lang="de-DE" sz="1350" dirty="0" smtClean="0">
                <a:solidFill>
                  <a:srgbClr val="5B9BD5">
                    <a:lumMod val="50000"/>
                  </a:srgbClr>
                </a:solidFill>
              </a:rPr>
              <a:t>nur einer Erfassung der erforderlichen Daten für das kommende Betreuungsjahr vor-</a:t>
            </a:r>
          </a:p>
          <a:p>
            <a:pPr lvl="0"/>
            <a:r>
              <a:rPr lang="de-DE" sz="1350" dirty="0" smtClean="0">
                <a:solidFill>
                  <a:srgbClr val="5B9BD5">
                    <a:lumMod val="50000"/>
                  </a:srgbClr>
                </a:solidFill>
              </a:rPr>
              <a:t>merken lassen. Die Zuteilung der Kinder auf die einzelnen Einrichtungen erfolgt gerecht nach unseren Vergabekriterien zu einem Stichtag (siehe Termine).</a:t>
            </a:r>
          </a:p>
          <a:p>
            <a:pPr lvl="0"/>
            <a:endParaRPr lang="de-DE" sz="1350" dirty="0">
              <a:solidFill>
                <a:srgbClr val="5B9BD5">
                  <a:lumMod val="50000"/>
                </a:srgbClr>
              </a:solidFill>
            </a:endParaRPr>
          </a:p>
          <a:p>
            <a:pPr lvl="0"/>
            <a:r>
              <a:rPr lang="de-DE" sz="1350" dirty="0" smtClean="0">
                <a:solidFill>
                  <a:srgbClr val="5B9BD5">
                    <a:lumMod val="50000"/>
                  </a:srgbClr>
                </a:solidFill>
              </a:rPr>
              <a:t>Nach erfolgreicher Übermittlung erhalten Sie die Eingangsbestätigung in ihrem  Postkorb und erfahren bis wann die Platzzuteilung erfolgt. </a:t>
            </a:r>
          </a:p>
          <a:p>
            <a:pPr lvl="0"/>
            <a:endParaRPr lang="de-DE" sz="1350" dirty="0">
              <a:solidFill>
                <a:srgbClr val="5B9BD5">
                  <a:lumMod val="50000"/>
                </a:srgbClr>
              </a:solidFill>
            </a:endParaRPr>
          </a:p>
          <a:p>
            <a:pPr lvl="0"/>
            <a:r>
              <a:rPr lang="de-DE" sz="1350" dirty="0" smtClean="0">
                <a:solidFill>
                  <a:srgbClr val="5B9BD5">
                    <a:lumMod val="50000"/>
                  </a:srgbClr>
                </a:solidFill>
              </a:rPr>
              <a:t>Die Unterzeichnung des Betreuungsvertrages findet selbstverständlich </a:t>
            </a:r>
            <a:r>
              <a:rPr lang="de-DE" sz="1350" dirty="0" err="1" smtClean="0">
                <a:solidFill>
                  <a:srgbClr val="5B9BD5">
                    <a:lumMod val="50000"/>
                  </a:srgbClr>
                </a:solidFill>
              </a:rPr>
              <a:t>persön-lich</a:t>
            </a:r>
            <a:r>
              <a:rPr lang="de-DE" sz="1350" dirty="0" smtClean="0">
                <a:solidFill>
                  <a:srgbClr val="5B9BD5">
                    <a:lumMod val="50000"/>
                  </a:srgbClr>
                </a:solidFill>
              </a:rPr>
              <a:t> in der Betreuungseinrichtung statt.</a:t>
            </a:r>
          </a:p>
          <a:p>
            <a:pPr lvl="0"/>
            <a:endParaRPr lang="de-DE" sz="1350" dirty="0" smtClean="0">
              <a:solidFill>
                <a:srgbClr val="5B9BD5">
                  <a:lumMod val="50000"/>
                </a:srgbClr>
              </a:solidFill>
            </a:endParaRPr>
          </a:p>
          <a:p>
            <a:pPr lvl="0"/>
            <a:r>
              <a:rPr lang="de-DE" sz="1350" dirty="0" smtClean="0">
                <a:solidFill>
                  <a:srgbClr val="5B9BD5">
                    <a:lumMod val="50000"/>
                  </a:srgbClr>
                </a:solidFill>
              </a:rPr>
              <a:t>Die Daten werden nach der Datenschutz Grundverordnung zentral im BSI-zertifizierten Rechenzentrum der Anstalt für Kommunale Datenverarbeitung in Bayern (AKDB) gespeichert.</a:t>
            </a:r>
          </a:p>
          <a:p>
            <a:pPr lvl="0"/>
            <a:endParaRPr lang="de-DE" sz="1350" u="sng" dirty="0" smtClean="0">
              <a:solidFill>
                <a:srgbClr val="5B9BD5">
                  <a:lumMod val="50000"/>
                </a:srgbClr>
              </a:solidFill>
            </a:endParaRPr>
          </a:p>
          <a:p>
            <a:pPr lvl="0"/>
            <a:r>
              <a:rPr lang="de-DE" sz="1350" i="1" dirty="0" smtClean="0">
                <a:solidFill>
                  <a:srgbClr val="5B9BD5">
                    <a:lumMod val="50000"/>
                  </a:srgbClr>
                </a:solidFill>
              </a:rPr>
              <a:t>Hier geht‘s los</a:t>
            </a:r>
            <a:r>
              <a:rPr lang="de-DE" sz="1350" dirty="0" smtClean="0">
                <a:solidFill>
                  <a:srgbClr val="5B9BD5">
                    <a:lumMod val="50000"/>
                  </a:srgbClr>
                </a:solidFill>
              </a:rPr>
              <a:t>:  </a:t>
            </a:r>
            <a:r>
              <a:rPr lang="de-DE" sz="1350" u="sng" dirty="0" smtClean="0">
                <a:solidFill>
                  <a:srgbClr val="5B9BD5">
                    <a:lumMod val="50000"/>
                  </a:srgbClr>
                </a:solidFill>
              </a:rPr>
              <a:t>https://</a:t>
            </a:r>
            <a:r>
              <a:rPr lang="de-DE" sz="1350" u="sng" dirty="0" smtClean="0">
                <a:solidFill>
                  <a:srgbClr val="5B9BD5">
                    <a:lumMod val="50000"/>
                  </a:srgbClr>
                </a:solidFill>
              </a:rPr>
              <a:t>www.buergerservice-portal.de/bayern/marktredwitz</a:t>
            </a:r>
            <a:endParaRPr lang="de-DE" sz="1350" b="1" u="sng" dirty="0" smtClean="0">
              <a:solidFill>
                <a:srgbClr val="FF0000"/>
              </a:solidFill>
            </a:endParaRPr>
          </a:p>
          <a:p>
            <a:pPr lvl="0"/>
            <a:endParaRPr lang="de-DE" sz="1350" u="sng" dirty="0" smtClean="0">
              <a:solidFill>
                <a:srgbClr val="5B9BD5">
                  <a:lumMod val="50000"/>
                </a:srgbClr>
              </a:solidFill>
            </a:endParaRPr>
          </a:p>
          <a:p>
            <a:endParaRPr lang="de-DE" sz="11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0600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9000"/>
            <a:lum/>
          </a:blip>
          <a:srcRect/>
          <a:stretch>
            <a:fillRect l="-72000" r="-70000" b="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90550" y="342899"/>
            <a:ext cx="5686424" cy="10620376"/>
          </a:xfrm>
          <a:prstGeom prst="rect">
            <a:avLst/>
          </a:prstGeom>
          <a:solidFill>
            <a:schemeClr val="bg1">
              <a:alpha val="56000"/>
            </a:schemeClr>
          </a:solidFill>
        </p:spPr>
        <p:txBody>
          <a:bodyPr wrap="square" rtlCol="0">
            <a:noAutofit/>
          </a:bodyPr>
          <a:lstStyle/>
          <a:p>
            <a:pPr lvl="0"/>
            <a:r>
              <a:rPr lang="de-DE" sz="1350" b="1" u="sng" dirty="0" smtClean="0">
                <a:solidFill>
                  <a:srgbClr val="5B9BD5">
                    <a:lumMod val="50000"/>
                  </a:srgbClr>
                </a:solidFill>
              </a:rPr>
              <a:t>Die Vergabekriterien</a:t>
            </a:r>
            <a:endParaRPr lang="de-DE" sz="1350" b="1" u="sng" dirty="0">
              <a:solidFill>
                <a:srgbClr val="5B9BD5">
                  <a:lumMod val="50000"/>
                </a:srgbClr>
              </a:solidFill>
            </a:endParaRPr>
          </a:p>
          <a:p>
            <a:pPr lvl="0"/>
            <a:endParaRPr lang="de-DE" sz="1350" dirty="0" smtClean="0">
              <a:solidFill>
                <a:srgbClr val="5B9BD5">
                  <a:lumMod val="50000"/>
                </a:srgbClr>
              </a:solidFill>
            </a:endParaRPr>
          </a:p>
          <a:p>
            <a:pPr lvl="0"/>
            <a:r>
              <a:rPr lang="de-DE" sz="1350" dirty="0" smtClean="0">
                <a:solidFill>
                  <a:srgbClr val="5B9BD5">
                    <a:lumMod val="50000"/>
                  </a:srgbClr>
                </a:solidFill>
              </a:rPr>
              <a:t>Generell haben Kinder ab dem ersten Lebensjahr einen Anspruch auf einen Betreuungsplatz. </a:t>
            </a:r>
            <a:endParaRPr lang="de-DE" sz="1350" dirty="0">
              <a:solidFill>
                <a:srgbClr val="5B9BD5">
                  <a:lumMod val="50000"/>
                </a:srgbClr>
              </a:solidFill>
            </a:endParaRPr>
          </a:p>
          <a:p>
            <a:pPr lvl="0"/>
            <a:r>
              <a:rPr lang="de-DE" sz="1350" dirty="0">
                <a:solidFill>
                  <a:srgbClr val="5B9BD5">
                    <a:lumMod val="50000"/>
                  </a:srgbClr>
                </a:solidFill>
              </a:rPr>
              <a:t>Die Aufnahme in die </a:t>
            </a:r>
            <a:r>
              <a:rPr lang="de-DE" sz="1350" dirty="0" smtClean="0">
                <a:solidFill>
                  <a:srgbClr val="5B9BD5">
                    <a:lumMod val="50000"/>
                  </a:srgbClr>
                </a:solidFill>
              </a:rPr>
              <a:t>Kindertagesstätten zum 1. September </a:t>
            </a:r>
            <a:r>
              <a:rPr lang="de-DE" sz="1350" dirty="0">
                <a:solidFill>
                  <a:srgbClr val="5B9BD5">
                    <a:lumMod val="50000"/>
                  </a:srgbClr>
                </a:solidFill>
              </a:rPr>
              <a:t>erfolgt nach Maßgabe der verfügbaren Plätze. </a:t>
            </a:r>
            <a:endParaRPr lang="de-DE" sz="1350" dirty="0" smtClean="0">
              <a:solidFill>
                <a:srgbClr val="5B9BD5">
                  <a:lumMod val="50000"/>
                </a:srgbClr>
              </a:solidFill>
            </a:endParaRPr>
          </a:p>
          <a:p>
            <a:pPr lvl="0"/>
            <a:r>
              <a:rPr lang="de-DE" sz="1350" dirty="0" smtClean="0">
                <a:solidFill>
                  <a:srgbClr val="5B9BD5">
                    <a:lumMod val="50000"/>
                  </a:srgbClr>
                </a:solidFill>
              </a:rPr>
              <a:t>Für Kinder, welche eine vom Freistaat Bayern geförderte Kindertagesein-richtung besuchen sollen, ist eine Mindestbuchungszeit von 20 Stunden/ Woche einzuhalten. Bei Großtagespflege beträgt diese 15 Stunden/Woche.</a:t>
            </a:r>
          </a:p>
          <a:p>
            <a:pPr lvl="0"/>
            <a:r>
              <a:rPr lang="de-DE" sz="1350" dirty="0" smtClean="0">
                <a:solidFill>
                  <a:srgbClr val="5B9BD5">
                    <a:lumMod val="50000"/>
                  </a:srgbClr>
                </a:solidFill>
              </a:rPr>
              <a:t>Mehr dazu finden Sie bei Bedarf in unseren Satzungen. Bitte </a:t>
            </a:r>
            <a:r>
              <a:rPr lang="de-DE" sz="1350" dirty="0">
                <a:solidFill>
                  <a:srgbClr val="5B9BD5">
                    <a:lumMod val="50000"/>
                  </a:srgbClr>
                </a:solidFill>
              </a:rPr>
              <a:t>beachten Sie, dass das Kita-Jahr stets am </a:t>
            </a:r>
            <a:r>
              <a:rPr lang="de-DE" sz="1350" dirty="0" smtClean="0">
                <a:solidFill>
                  <a:srgbClr val="5B9BD5">
                    <a:lumMod val="50000"/>
                  </a:srgbClr>
                </a:solidFill>
              </a:rPr>
              <a:t>1. September </a:t>
            </a:r>
            <a:r>
              <a:rPr lang="de-DE" sz="1350" dirty="0">
                <a:solidFill>
                  <a:srgbClr val="5B9BD5">
                    <a:lumMod val="50000"/>
                  </a:srgbClr>
                </a:solidFill>
              </a:rPr>
              <a:t>eines Jahres </a:t>
            </a:r>
            <a:r>
              <a:rPr lang="de-DE" sz="1350" dirty="0" smtClean="0">
                <a:solidFill>
                  <a:srgbClr val="5B9BD5">
                    <a:lumMod val="50000"/>
                  </a:srgbClr>
                </a:solidFill>
              </a:rPr>
              <a:t>beginnt und somit auch die Platzvergabe zu/nach diesem Aufnahme-Datum erfolgt.</a:t>
            </a:r>
          </a:p>
          <a:p>
            <a:pPr lvl="0"/>
            <a:endParaRPr lang="de-DE" sz="1350" b="1" u="sng" dirty="0" smtClean="0">
              <a:solidFill>
                <a:srgbClr val="5B9BD5">
                  <a:lumMod val="50000"/>
                </a:srgbClr>
              </a:solidFill>
            </a:endParaRPr>
          </a:p>
          <a:p>
            <a:pPr lvl="0"/>
            <a:endParaRPr lang="de-DE" sz="1350" b="1" u="sng" dirty="0">
              <a:solidFill>
                <a:srgbClr val="5B9BD5">
                  <a:lumMod val="50000"/>
                </a:srgbClr>
              </a:solidFill>
            </a:endParaRPr>
          </a:p>
          <a:p>
            <a:pPr lvl="0"/>
            <a:endParaRPr lang="de-DE" sz="1350" b="1" u="sng" dirty="0" smtClean="0">
              <a:solidFill>
                <a:srgbClr val="5B9BD5">
                  <a:lumMod val="50000"/>
                </a:srgbClr>
              </a:solidFill>
            </a:endParaRPr>
          </a:p>
          <a:p>
            <a:pPr lvl="0"/>
            <a:endParaRPr lang="de-DE" sz="1350" b="1" u="sng" dirty="0">
              <a:solidFill>
                <a:srgbClr val="5B9BD5">
                  <a:lumMod val="50000"/>
                </a:srgbClr>
              </a:solidFill>
            </a:endParaRPr>
          </a:p>
          <a:p>
            <a:pPr lvl="0"/>
            <a:endParaRPr lang="de-DE" sz="1350" b="1" u="sng" dirty="0" smtClean="0">
              <a:solidFill>
                <a:srgbClr val="5B9BD5">
                  <a:lumMod val="50000"/>
                </a:srgbClr>
              </a:solidFill>
            </a:endParaRPr>
          </a:p>
          <a:p>
            <a:pPr lvl="0"/>
            <a:endParaRPr lang="de-DE" sz="1350" b="1" u="sng" dirty="0">
              <a:solidFill>
                <a:srgbClr val="5B9BD5">
                  <a:lumMod val="50000"/>
                </a:srgbClr>
              </a:solidFill>
            </a:endParaRPr>
          </a:p>
          <a:p>
            <a:pPr lvl="0"/>
            <a:endParaRPr lang="de-DE" sz="1350" b="1" u="sng" dirty="0" smtClean="0">
              <a:solidFill>
                <a:srgbClr val="5B9BD5">
                  <a:lumMod val="50000"/>
                </a:srgbClr>
              </a:solidFill>
            </a:endParaRPr>
          </a:p>
          <a:p>
            <a:pPr lvl="0"/>
            <a:endParaRPr lang="de-DE" sz="1350" b="1" u="sng" dirty="0">
              <a:solidFill>
                <a:srgbClr val="5B9BD5">
                  <a:lumMod val="50000"/>
                </a:srgbClr>
              </a:solidFill>
            </a:endParaRPr>
          </a:p>
          <a:p>
            <a:pPr lvl="0"/>
            <a:endParaRPr lang="de-DE" sz="1350" b="1" u="sng" dirty="0" smtClean="0">
              <a:solidFill>
                <a:srgbClr val="5B9BD5">
                  <a:lumMod val="50000"/>
                </a:srgbClr>
              </a:solidFill>
            </a:endParaRPr>
          </a:p>
          <a:p>
            <a:pPr lvl="0"/>
            <a:endParaRPr lang="de-DE" sz="1350" b="1" u="sng" dirty="0">
              <a:solidFill>
                <a:srgbClr val="5B9BD5">
                  <a:lumMod val="50000"/>
                </a:srgbClr>
              </a:solidFill>
            </a:endParaRPr>
          </a:p>
          <a:p>
            <a:pPr lvl="0"/>
            <a:endParaRPr lang="de-DE" sz="1350" b="1" u="sng" dirty="0">
              <a:solidFill>
                <a:srgbClr val="5B9BD5">
                  <a:lumMod val="50000"/>
                </a:srgbClr>
              </a:solidFill>
            </a:endParaRPr>
          </a:p>
          <a:p>
            <a:pPr lvl="0"/>
            <a:r>
              <a:rPr lang="de-DE" sz="1350" b="1" dirty="0" smtClean="0">
                <a:solidFill>
                  <a:srgbClr val="5B9BD5">
                    <a:lumMod val="50000"/>
                  </a:srgbClr>
                </a:solidFill>
              </a:rPr>
              <a:t>	</a:t>
            </a:r>
            <a:r>
              <a:rPr lang="de-DE" sz="1350" b="1" u="sng" dirty="0" smtClean="0">
                <a:solidFill>
                  <a:srgbClr val="5B9BD5">
                    <a:lumMod val="50000"/>
                  </a:srgbClr>
                </a:solidFill>
              </a:rPr>
              <a:t>Aktuelle Termine für das nächste Kita-Jahr:</a:t>
            </a:r>
          </a:p>
          <a:p>
            <a:endParaRPr lang="de-DE" sz="1350" b="1" u="sng" dirty="0">
              <a:solidFill>
                <a:srgbClr val="5B9BD5">
                  <a:lumMod val="50000"/>
                </a:srgbClr>
              </a:solidFill>
            </a:endParaRPr>
          </a:p>
          <a:p>
            <a:endParaRPr lang="de-DE" sz="1350" b="1" u="sng" dirty="0">
              <a:solidFill>
                <a:srgbClr val="5B9BD5">
                  <a:lumMod val="50000"/>
                </a:srgbClr>
              </a:solidFill>
            </a:endParaRPr>
          </a:p>
          <a:p>
            <a:endParaRPr lang="de-DE" sz="1350" b="1" u="sng" dirty="0" smtClean="0">
              <a:solidFill>
                <a:srgbClr val="5B9BD5">
                  <a:lumMod val="50000"/>
                </a:srgbClr>
              </a:solidFill>
            </a:endParaRPr>
          </a:p>
          <a:p>
            <a:endParaRPr lang="de-DE" sz="1350" b="1" u="sng" dirty="0">
              <a:solidFill>
                <a:srgbClr val="5B9BD5">
                  <a:lumMod val="50000"/>
                </a:srgbClr>
              </a:solidFill>
            </a:endParaRPr>
          </a:p>
          <a:p>
            <a:endParaRPr lang="de-DE" sz="1350" b="1" u="sng" dirty="0" smtClean="0">
              <a:solidFill>
                <a:srgbClr val="5B9BD5">
                  <a:lumMod val="50000"/>
                </a:srgbClr>
              </a:solidFill>
            </a:endParaRPr>
          </a:p>
          <a:p>
            <a:endParaRPr lang="de-DE" sz="1350" b="1" u="sng" dirty="0">
              <a:solidFill>
                <a:srgbClr val="5B9BD5">
                  <a:lumMod val="50000"/>
                </a:srgbClr>
              </a:solidFill>
            </a:endParaRPr>
          </a:p>
          <a:p>
            <a:endParaRPr lang="de-DE" sz="1350" b="1" u="sng" dirty="0" smtClean="0">
              <a:solidFill>
                <a:srgbClr val="5B9BD5">
                  <a:lumMod val="50000"/>
                </a:srgbClr>
              </a:solidFill>
            </a:endParaRPr>
          </a:p>
          <a:p>
            <a:endParaRPr lang="de-DE" sz="1350" b="1" u="sng" dirty="0">
              <a:solidFill>
                <a:srgbClr val="5B9BD5">
                  <a:lumMod val="50000"/>
                </a:srgbClr>
              </a:solidFill>
            </a:endParaRPr>
          </a:p>
          <a:p>
            <a:endParaRPr lang="de-DE" sz="1350" b="1" u="sng" dirty="0" smtClean="0">
              <a:solidFill>
                <a:srgbClr val="5B9BD5">
                  <a:lumMod val="50000"/>
                </a:srgbClr>
              </a:solidFill>
            </a:endParaRPr>
          </a:p>
          <a:p>
            <a:endParaRPr lang="de-DE" sz="1350" b="1" u="sng" dirty="0">
              <a:solidFill>
                <a:srgbClr val="5B9BD5">
                  <a:lumMod val="50000"/>
                </a:srgbClr>
              </a:solidFill>
            </a:endParaRPr>
          </a:p>
          <a:p>
            <a:endParaRPr lang="de-DE" sz="1350" b="1" u="sng" dirty="0" smtClean="0">
              <a:solidFill>
                <a:srgbClr val="5B9BD5">
                  <a:lumMod val="50000"/>
                </a:srgbClr>
              </a:solidFill>
            </a:endParaRPr>
          </a:p>
          <a:p>
            <a:endParaRPr lang="de-DE" sz="1350" b="1" u="sng" dirty="0">
              <a:solidFill>
                <a:srgbClr val="5B9BD5">
                  <a:lumMod val="50000"/>
                </a:srgbClr>
              </a:solidFill>
            </a:endParaRPr>
          </a:p>
          <a:p>
            <a:endParaRPr lang="de-DE" sz="1350" b="1" u="sng" dirty="0" smtClean="0">
              <a:solidFill>
                <a:srgbClr val="5B9BD5">
                  <a:lumMod val="50000"/>
                </a:srgbClr>
              </a:solidFill>
            </a:endParaRPr>
          </a:p>
          <a:p>
            <a:endParaRPr lang="de-DE" sz="1350" b="1" u="sng" dirty="0">
              <a:solidFill>
                <a:srgbClr val="5B9BD5">
                  <a:lumMod val="50000"/>
                </a:srgbClr>
              </a:solidFill>
            </a:endParaRPr>
          </a:p>
          <a:p>
            <a:endParaRPr lang="de-DE" sz="1350" b="1" u="sng" dirty="0" smtClean="0">
              <a:solidFill>
                <a:srgbClr val="5B9BD5">
                  <a:lumMod val="50000"/>
                </a:srgbClr>
              </a:solidFill>
            </a:endParaRPr>
          </a:p>
          <a:p>
            <a:endParaRPr lang="de-DE" sz="1350" b="1" u="sng" dirty="0">
              <a:solidFill>
                <a:srgbClr val="5B9BD5">
                  <a:lumMod val="50000"/>
                </a:srgbClr>
              </a:solidFill>
            </a:endParaRPr>
          </a:p>
          <a:p>
            <a:endParaRPr lang="de-DE" sz="1350" b="1" u="sng" dirty="0" smtClean="0">
              <a:solidFill>
                <a:srgbClr val="5B9BD5">
                  <a:lumMod val="50000"/>
                </a:srgbClr>
              </a:solidFill>
            </a:endParaRPr>
          </a:p>
          <a:p>
            <a:endParaRPr lang="de-DE" sz="1350" b="1" u="sng" dirty="0">
              <a:solidFill>
                <a:srgbClr val="5B9BD5">
                  <a:lumMod val="50000"/>
                </a:srgbClr>
              </a:solidFill>
            </a:endParaRPr>
          </a:p>
          <a:p>
            <a:endParaRPr lang="de-DE" sz="1350" b="1" u="sng" dirty="0" smtClean="0">
              <a:solidFill>
                <a:srgbClr val="5B9BD5">
                  <a:lumMod val="50000"/>
                </a:srgbClr>
              </a:solidFill>
            </a:endParaRPr>
          </a:p>
          <a:p>
            <a:endParaRPr lang="de-DE" sz="1350" b="1" u="sng" dirty="0">
              <a:solidFill>
                <a:srgbClr val="5B9BD5">
                  <a:lumMod val="50000"/>
                </a:srgbClr>
              </a:solidFill>
            </a:endParaRPr>
          </a:p>
          <a:p>
            <a:pPr lvl="0"/>
            <a:endParaRPr lang="de-DE" sz="2000" u="sng" dirty="0">
              <a:solidFill>
                <a:srgbClr val="5B9BD5">
                  <a:lumMod val="50000"/>
                </a:srgbClr>
              </a:solidFill>
            </a:endParaRPr>
          </a:p>
          <a:p>
            <a:pPr lvl="0"/>
            <a:endParaRPr lang="de-DE" sz="2000" u="sng" dirty="0" smtClean="0">
              <a:solidFill>
                <a:srgbClr val="5B9BD5">
                  <a:lumMod val="50000"/>
                </a:srgbClr>
              </a:solidFill>
            </a:endParaRPr>
          </a:p>
          <a:p>
            <a:pPr lvl="0"/>
            <a:endParaRPr lang="de-DE" sz="2000" u="sng" dirty="0">
              <a:solidFill>
                <a:srgbClr val="5B9BD5">
                  <a:lumMod val="50000"/>
                </a:srgbClr>
              </a:solidFill>
            </a:endParaRPr>
          </a:p>
          <a:p>
            <a:pPr lvl="0"/>
            <a:endParaRPr lang="de-DE" sz="2000" u="sng" dirty="0" smtClean="0">
              <a:solidFill>
                <a:srgbClr val="5B9BD5">
                  <a:lumMod val="50000"/>
                </a:srgbClr>
              </a:solidFill>
            </a:endParaRPr>
          </a:p>
          <a:p>
            <a:pPr lvl="0"/>
            <a:endParaRPr lang="de-DE" sz="2000" u="sng" dirty="0">
              <a:solidFill>
                <a:srgbClr val="5B9BD5">
                  <a:lumMod val="50000"/>
                </a:srgbClr>
              </a:solidFill>
            </a:endParaRPr>
          </a:p>
          <a:p>
            <a:pPr lvl="0"/>
            <a:endParaRPr lang="de-DE" sz="2000" u="sng" dirty="0" smtClean="0">
              <a:solidFill>
                <a:srgbClr val="5B9BD5">
                  <a:lumMod val="50000"/>
                </a:srgbClr>
              </a:solidFill>
            </a:endParaRPr>
          </a:p>
          <a:p>
            <a:pPr lvl="0"/>
            <a:endParaRPr lang="de-DE" sz="2000" u="sng" dirty="0">
              <a:solidFill>
                <a:srgbClr val="5B9BD5">
                  <a:lumMod val="50000"/>
                </a:srgbClr>
              </a:solidFill>
            </a:endParaRPr>
          </a:p>
          <a:p>
            <a:pPr lvl="0"/>
            <a:endParaRPr lang="de-DE" sz="2000" u="sng" dirty="0" smtClean="0">
              <a:solidFill>
                <a:srgbClr val="5B9BD5">
                  <a:lumMod val="50000"/>
                </a:srgbClr>
              </a:solidFill>
            </a:endParaRPr>
          </a:p>
          <a:p>
            <a:pPr lvl="0"/>
            <a:endParaRPr lang="de-DE" sz="2000" u="sng" dirty="0">
              <a:solidFill>
                <a:srgbClr val="5B9BD5">
                  <a:lumMod val="50000"/>
                </a:srgbClr>
              </a:solidFill>
            </a:endParaRPr>
          </a:p>
          <a:p>
            <a:pPr lvl="0"/>
            <a:endParaRPr lang="de-DE" sz="1350" u="sng" dirty="0" smtClean="0">
              <a:solidFill>
                <a:srgbClr val="5B9BD5">
                  <a:lumMod val="50000"/>
                </a:srgbClr>
              </a:solidFill>
            </a:endParaRPr>
          </a:p>
          <a:p>
            <a:pPr lvl="0"/>
            <a:endParaRPr lang="de-DE" sz="1352" dirty="0">
              <a:solidFill>
                <a:srgbClr val="5B9BD5">
                  <a:lumMod val="50000"/>
                </a:srgbClr>
              </a:solidFill>
            </a:endParaRPr>
          </a:p>
          <a:p>
            <a:pPr lvl="0"/>
            <a:endParaRPr lang="de-DE" sz="2000" u="sng" dirty="0">
              <a:solidFill>
                <a:srgbClr val="5B9BD5">
                  <a:lumMod val="50000"/>
                </a:srgbClr>
              </a:solidFill>
            </a:endParaRP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3604418"/>
              </p:ext>
            </p:extLst>
          </p:nvPr>
        </p:nvGraphicFramePr>
        <p:xfrm>
          <a:off x="1014412" y="5514975"/>
          <a:ext cx="4572000" cy="5280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17810176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15250511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Januar</a:t>
                      </a:r>
                      <a:r>
                        <a:rPr lang="de-DE" b="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2024 (bereits erl.)</a:t>
                      </a:r>
                    </a:p>
                    <a:p>
                      <a:r>
                        <a:rPr lang="de-DE" b="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Nächste Termine wieder im Januar 2025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Tag der offenen</a:t>
                      </a:r>
                      <a:r>
                        <a:rPr lang="de-DE" b="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Tür in den Betreuungseinrichtungen</a:t>
                      </a:r>
                    </a:p>
                    <a:p>
                      <a:endParaRPr lang="de-DE" b="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de-DE" b="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Möglichkeit der persönlichen Besichtigung und ausführliche Informationen über die Einrichtungen.</a:t>
                      </a:r>
                      <a:endParaRPr lang="de-DE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3812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29.01.2024 bis 29.02.2024</a:t>
                      </a:r>
                      <a:endParaRPr lang="de-DE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Anmelde-Zeitraum</a:t>
                      </a:r>
                      <a:r>
                        <a:rPr lang="de-DE" b="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</a:p>
                    <a:p>
                      <a:endParaRPr lang="de-DE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02673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01.03.2024</a:t>
                      </a:r>
                      <a:r>
                        <a:rPr lang="de-DE" b="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bis 15.04.2024</a:t>
                      </a:r>
                      <a:endParaRPr lang="de-DE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Erster Vergabe-Zeitraum durch</a:t>
                      </a:r>
                      <a:r>
                        <a:rPr lang="de-DE" b="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die Fachkräfte</a:t>
                      </a:r>
                    </a:p>
                    <a:p>
                      <a:endParaRPr lang="de-DE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93410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16.04.2024</a:t>
                      </a:r>
                      <a:endParaRPr lang="de-DE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b="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Rückmeldung über die Platz-Zuteilung in Ihrem Postkorb (PDF-Dokument)</a:t>
                      </a:r>
                    </a:p>
                    <a:p>
                      <a:endParaRPr lang="de-DE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80713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23.04.2024</a:t>
                      </a:r>
                      <a:endParaRPr lang="de-DE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Rückmeldung = Ihre</a:t>
                      </a:r>
                      <a:r>
                        <a:rPr lang="de-DE" b="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de-DE" b="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Bestäti-gung</a:t>
                      </a:r>
                      <a:r>
                        <a:rPr lang="de-DE" b="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über Platzannahme an die Einrichtung/Verwaltung</a:t>
                      </a:r>
                      <a:endParaRPr lang="de-DE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15568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Ab 01.05.2024</a:t>
                      </a:r>
                      <a:endParaRPr lang="de-DE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Vertragsunterzeichnung und Erstgespräch in der Betreuungseinrichtung</a:t>
                      </a:r>
                    </a:p>
                    <a:p>
                      <a:endParaRPr lang="de-DE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61189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650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9000"/>
            <a:lum/>
          </a:blip>
          <a:srcRect/>
          <a:stretch>
            <a:fillRect l="-72000" r="-70000" b="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90550" y="361948"/>
            <a:ext cx="5686424" cy="10576017"/>
          </a:xfrm>
          <a:prstGeom prst="rect">
            <a:avLst/>
          </a:prstGeom>
          <a:solidFill>
            <a:schemeClr val="bg1">
              <a:alpha val="56000"/>
            </a:schemeClr>
          </a:solidFill>
        </p:spPr>
        <p:txBody>
          <a:bodyPr wrap="square" rtlCol="0">
            <a:noAutofit/>
          </a:bodyPr>
          <a:lstStyle/>
          <a:p>
            <a:pPr>
              <a:spcAft>
                <a:spcPts val="600"/>
              </a:spcAft>
            </a:pPr>
            <a:endParaRPr lang="de-DE" sz="1350" b="1" u="sng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spcAft>
                <a:spcPts val="600"/>
              </a:spcAft>
            </a:pPr>
            <a:r>
              <a:rPr lang="de-DE" b="1" u="sng" dirty="0" smtClean="0">
                <a:solidFill>
                  <a:schemeClr val="accent1">
                    <a:lumMod val="50000"/>
                  </a:schemeClr>
                </a:solidFill>
              </a:rPr>
              <a:t>Schritt für Schritt</a:t>
            </a:r>
          </a:p>
          <a:p>
            <a:pPr algn="ctr">
              <a:spcAft>
                <a:spcPts val="600"/>
              </a:spcAft>
            </a:pPr>
            <a:endParaRPr lang="de-DE" sz="1200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spcAft>
                <a:spcPts val="600"/>
              </a:spcAft>
            </a:pPr>
            <a:endParaRPr lang="de-DE" sz="1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spcAft>
                <a:spcPts val="600"/>
              </a:spcAft>
            </a:pPr>
            <a:endParaRPr lang="de-DE" sz="1200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spcAft>
                <a:spcPts val="600"/>
              </a:spcAft>
            </a:pPr>
            <a:endParaRPr lang="de-DE" sz="1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spcAft>
                <a:spcPts val="600"/>
              </a:spcAft>
            </a:pPr>
            <a:endParaRPr lang="de-DE" sz="1200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spcAft>
                <a:spcPts val="600"/>
              </a:spcAft>
            </a:pPr>
            <a:endParaRPr lang="de-DE" sz="1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spcAft>
                <a:spcPts val="600"/>
              </a:spcAft>
            </a:pPr>
            <a:endParaRPr lang="de-DE" sz="1200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spcAft>
                <a:spcPts val="600"/>
              </a:spcAft>
            </a:pPr>
            <a:endParaRPr lang="de-DE" sz="1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spcAft>
                <a:spcPts val="600"/>
              </a:spcAft>
            </a:pPr>
            <a:endParaRPr lang="de-DE" sz="1200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spcAft>
                <a:spcPts val="600"/>
              </a:spcAft>
            </a:pPr>
            <a:endParaRPr lang="de-DE" sz="1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spcAft>
                <a:spcPts val="600"/>
              </a:spcAft>
            </a:pPr>
            <a:endParaRPr lang="de-DE" sz="1200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spcAft>
                <a:spcPts val="600"/>
              </a:spcAft>
            </a:pPr>
            <a:endParaRPr lang="de-DE" sz="1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spcAft>
                <a:spcPts val="600"/>
              </a:spcAft>
            </a:pPr>
            <a:endParaRPr lang="de-DE" sz="1200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spcAft>
                <a:spcPts val="600"/>
              </a:spcAft>
            </a:pPr>
            <a:endParaRPr lang="de-DE" sz="1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spcAft>
                <a:spcPts val="600"/>
              </a:spcAft>
            </a:pPr>
            <a:endParaRPr lang="de-DE" sz="1200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spcAft>
                <a:spcPts val="600"/>
              </a:spcAft>
            </a:pPr>
            <a:endParaRPr lang="de-DE" sz="1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spcAft>
                <a:spcPts val="600"/>
              </a:spcAft>
            </a:pPr>
            <a:endParaRPr lang="de-DE" sz="1200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spcAft>
                <a:spcPts val="600"/>
              </a:spcAft>
            </a:pPr>
            <a:endParaRPr lang="de-DE" sz="1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spcAft>
                <a:spcPts val="600"/>
              </a:spcAft>
            </a:pPr>
            <a:endParaRPr lang="de-DE" sz="1200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spcAft>
                <a:spcPts val="600"/>
              </a:spcAft>
            </a:pPr>
            <a:endParaRPr lang="de-DE" sz="1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spcAft>
                <a:spcPts val="600"/>
              </a:spcAft>
            </a:pPr>
            <a:endParaRPr lang="de-DE" sz="1200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spcAft>
                <a:spcPts val="600"/>
              </a:spcAft>
            </a:pPr>
            <a:endParaRPr lang="de-DE" sz="1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Aft>
                <a:spcPts val="600"/>
              </a:spcAft>
            </a:pPr>
            <a:endParaRPr lang="de-DE" sz="1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Aft>
                <a:spcPts val="600"/>
              </a:spcAft>
            </a:pPr>
            <a:endParaRPr lang="de-DE" sz="1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Aft>
                <a:spcPts val="600"/>
              </a:spcAft>
            </a:pPr>
            <a:r>
              <a:rPr lang="de-DE" sz="1200" dirty="0" smtClean="0">
                <a:solidFill>
                  <a:schemeClr val="accent1">
                    <a:lumMod val="50000"/>
                  </a:schemeClr>
                </a:solidFill>
              </a:rPr>
              <a:t>Mehr Informationen zur Anmeldung und den Kindertagesstätten finden Sie hier:</a:t>
            </a:r>
          </a:p>
          <a:p>
            <a:pPr>
              <a:spcAft>
                <a:spcPts val="600"/>
              </a:spcAft>
            </a:pPr>
            <a:r>
              <a:rPr lang="de-DE" sz="1200" u="sng" dirty="0">
                <a:solidFill>
                  <a:schemeClr val="accent1">
                    <a:lumMod val="50000"/>
                  </a:schemeClr>
                </a:solidFill>
              </a:rPr>
              <a:t>https://</a:t>
            </a:r>
            <a:r>
              <a:rPr lang="de-DE" sz="1200" u="sng" dirty="0" smtClean="0">
                <a:solidFill>
                  <a:schemeClr val="accent1">
                    <a:lumMod val="50000"/>
                  </a:schemeClr>
                </a:solidFill>
              </a:rPr>
              <a:t>www.marktredwitz.de/bildung-und-soziales/kitaplatz-bedarfsanmeldung</a:t>
            </a:r>
          </a:p>
          <a:p>
            <a:pPr>
              <a:spcAft>
                <a:spcPts val="600"/>
              </a:spcAft>
            </a:pPr>
            <a:endParaRPr lang="de-DE" sz="1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Aft>
                <a:spcPts val="600"/>
              </a:spcAft>
            </a:pPr>
            <a:r>
              <a:rPr lang="de-DE" sz="1200" dirty="0" smtClean="0">
                <a:solidFill>
                  <a:schemeClr val="accent1">
                    <a:lumMod val="50000"/>
                  </a:schemeClr>
                </a:solidFill>
              </a:rPr>
              <a:t>Gerne stehen wir Ihnen für weitere Fragen </a:t>
            </a:r>
            <a:r>
              <a:rPr lang="de-DE" sz="1200" dirty="0">
                <a:solidFill>
                  <a:schemeClr val="accent1">
                    <a:lumMod val="50000"/>
                  </a:schemeClr>
                </a:solidFill>
              </a:rPr>
              <a:t>unter </a:t>
            </a:r>
            <a:r>
              <a:rPr lang="de-DE" sz="1200" dirty="0" smtClean="0">
                <a:solidFill>
                  <a:schemeClr val="accent1">
                    <a:lumMod val="50000"/>
                  </a:schemeClr>
                </a:solidFill>
              </a:rPr>
              <a:t>09231/501-238 zu unseren Öffnungszeiten zur Verfügung.</a:t>
            </a:r>
          </a:p>
          <a:p>
            <a:pPr>
              <a:spcAft>
                <a:spcPts val="600"/>
              </a:spcAft>
            </a:pPr>
            <a:endParaRPr lang="de-DE" sz="1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Aft>
                <a:spcPts val="600"/>
              </a:spcAft>
            </a:pPr>
            <a:endParaRPr lang="de-DE" sz="12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Aft>
                <a:spcPts val="600"/>
              </a:spcAft>
            </a:pPr>
            <a:endParaRPr lang="de-DE" sz="1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Aft>
                <a:spcPts val="600"/>
              </a:spcAft>
            </a:pPr>
            <a:endParaRPr lang="de-DE" sz="12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Aft>
                <a:spcPts val="600"/>
              </a:spcAft>
            </a:pPr>
            <a:r>
              <a:rPr lang="de-DE" sz="1200" dirty="0" smtClean="0">
                <a:solidFill>
                  <a:schemeClr val="accent1">
                    <a:lumMod val="50000"/>
                  </a:schemeClr>
                </a:solidFill>
              </a:rPr>
              <a:t>Impressum:</a:t>
            </a:r>
          </a:p>
          <a:p>
            <a:pPr lvl="0"/>
            <a:r>
              <a:rPr lang="de-DE" sz="1000" dirty="0">
                <a:solidFill>
                  <a:schemeClr val="accent1">
                    <a:lumMod val="50000"/>
                  </a:schemeClr>
                </a:solidFill>
              </a:rPr>
              <a:t>Stadt Marktredwitz</a:t>
            </a:r>
          </a:p>
          <a:p>
            <a:pPr lvl="0"/>
            <a:r>
              <a:rPr lang="de-DE" sz="1000" dirty="0">
                <a:solidFill>
                  <a:schemeClr val="accent1">
                    <a:lumMod val="50000"/>
                  </a:schemeClr>
                </a:solidFill>
              </a:rPr>
              <a:t>Egerstraße 2</a:t>
            </a:r>
          </a:p>
          <a:p>
            <a:pPr lvl="0"/>
            <a:r>
              <a:rPr lang="de-DE" sz="1000" dirty="0">
                <a:solidFill>
                  <a:schemeClr val="accent1">
                    <a:lumMod val="50000"/>
                  </a:schemeClr>
                </a:solidFill>
              </a:rPr>
              <a:t>95615 Marktredwitz</a:t>
            </a:r>
          </a:p>
          <a:p>
            <a:pPr lvl="0"/>
            <a:r>
              <a:rPr lang="de-DE" sz="1000" dirty="0">
                <a:solidFill>
                  <a:schemeClr val="accent1">
                    <a:lumMod val="50000"/>
                  </a:schemeClr>
                </a:solidFill>
              </a:rPr>
              <a:t>Schul- und Kulturverwaltung</a:t>
            </a:r>
          </a:p>
          <a:p>
            <a:pPr lvl="0"/>
            <a:r>
              <a:rPr lang="de-DE" sz="1000" dirty="0">
                <a:solidFill>
                  <a:schemeClr val="accent1">
                    <a:lumMod val="50000"/>
                  </a:schemeClr>
                </a:solidFill>
              </a:rPr>
              <a:t>Telefon: 09231/501-238</a:t>
            </a:r>
          </a:p>
          <a:p>
            <a:pPr lvl="0"/>
            <a:r>
              <a:rPr lang="de-DE" sz="1000" dirty="0">
                <a:solidFill>
                  <a:schemeClr val="accent1">
                    <a:lumMod val="50000"/>
                  </a:schemeClr>
                </a:solidFill>
              </a:rPr>
              <a:t>Email: </a:t>
            </a:r>
            <a:r>
              <a:rPr lang="de-DE" sz="1000" dirty="0" smtClean="0">
                <a:solidFill>
                  <a:schemeClr val="accent1">
                    <a:lumMod val="50000"/>
                  </a:schemeClr>
                </a:solidFill>
              </a:rPr>
              <a:t>kulturamt@marktredwitz.de</a:t>
            </a:r>
            <a:endParaRPr lang="de-DE" sz="1000" dirty="0">
              <a:solidFill>
                <a:schemeClr val="accent1">
                  <a:lumMod val="50000"/>
                </a:schemeClr>
              </a:solidFill>
            </a:endParaRPr>
          </a:p>
          <a:p>
            <a:pPr lvl="3"/>
            <a:r>
              <a:rPr lang="de-DE" sz="1000" dirty="0" smtClean="0">
                <a:solidFill>
                  <a:schemeClr val="accent1">
                    <a:lumMod val="50000"/>
                  </a:schemeClr>
                </a:solidFill>
              </a:rPr>
              <a:t>					                       Stand: Januar 2024</a:t>
            </a:r>
            <a:endParaRPr lang="de-DE" sz="10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Aft>
                <a:spcPts val="600"/>
              </a:spcAft>
            </a:pPr>
            <a:endParaRPr lang="de-DE" sz="1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spcAft>
                <a:spcPts val="600"/>
              </a:spcAft>
            </a:pPr>
            <a:endParaRPr lang="de-DE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601590"/>
              </p:ext>
            </p:extLst>
          </p:nvPr>
        </p:nvGraphicFramePr>
        <p:xfrm>
          <a:off x="885825" y="1295399"/>
          <a:ext cx="4862512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050">
                  <a:extLst>
                    <a:ext uri="{9D8B030D-6E8A-4147-A177-3AD203B41FA5}">
                      <a16:colId xmlns:a16="http://schemas.microsoft.com/office/drawing/2014/main" val="2197515267"/>
                    </a:ext>
                  </a:extLst>
                </a:gridCol>
                <a:gridCol w="3700462">
                  <a:extLst>
                    <a:ext uri="{9D8B030D-6E8A-4147-A177-3AD203B41FA5}">
                      <a16:colId xmlns:a16="http://schemas.microsoft.com/office/drawing/2014/main" val="1499719382"/>
                    </a:ext>
                  </a:extLst>
                </a:gridCol>
              </a:tblGrid>
              <a:tr h="5532121">
                <a:tc>
                  <a:txBody>
                    <a:bodyPr/>
                    <a:lstStyle/>
                    <a:p>
                      <a:r>
                        <a:rPr lang="de-DE" sz="4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1  </a:t>
                      </a:r>
                    </a:p>
                    <a:p>
                      <a:endParaRPr lang="de-DE" sz="4000" dirty="0" smtClean="0">
                        <a:solidFill>
                          <a:schemeClr val="accent1">
                            <a:lumMod val="50000"/>
                          </a:schemeClr>
                        </a:solidFill>
                        <a:sym typeface="Wingdings" panose="05000000000000000000" pitchFamily="2" charset="2"/>
                      </a:endParaRPr>
                    </a:p>
                    <a:p>
                      <a:r>
                        <a:rPr lang="de-DE" sz="4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2 </a:t>
                      </a:r>
                    </a:p>
                    <a:p>
                      <a:endParaRPr lang="de-DE" sz="3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sym typeface="Wingdings" panose="05000000000000000000" pitchFamily="2" charset="2"/>
                      </a:endParaRPr>
                    </a:p>
                    <a:p>
                      <a:r>
                        <a:rPr lang="de-DE" sz="4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3 </a:t>
                      </a:r>
                    </a:p>
                    <a:p>
                      <a:endParaRPr lang="de-DE" sz="4000" dirty="0" smtClean="0">
                        <a:solidFill>
                          <a:schemeClr val="accent1">
                            <a:lumMod val="50000"/>
                          </a:schemeClr>
                        </a:solidFill>
                        <a:sym typeface="Wingdings" panose="05000000000000000000" pitchFamily="2" charset="2"/>
                      </a:endParaRPr>
                    </a:p>
                    <a:p>
                      <a:r>
                        <a:rPr lang="de-DE" sz="4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4 </a:t>
                      </a:r>
                    </a:p>
                    <a:p>
                      <a:endParaRPr lang="de-DE" sz="3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sym typeface="Wingdings" panose="05000000000000000000" pitchFamily="2" charset="2"/>
                      </a:endParaRPr>
                    </a:p>
                    <a:p>
                      <a:r>
                        <a:rPr lang="de-DE" sz="4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5 </a:t>
                      </a:r>
                      <a:r>
                        <a:rPr lang="de-DE" sz="4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</a:t>
                      </a:r>
                      <a:endParaRPr lang="de-DE" sz="400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endParaRPr lang="de-DE" sz="40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5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Tag der offenen Tür  - Persönlicher</a:t>
                      </a:r>
                      <a:r>
                        <a:rPr lang="de-DE" sz="15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Kontakt mit den Einrichtungen – Lassen Sie Ihr Bauchgefühl entscheiden</a:t>
                      </a:r>
                      <a:endParaRPr lang="de-DE" sz="150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endParaRPr lang="de-DE" sz="150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endParaRPr lang="de-DE" sz="150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endParaRPr lang="de-DE" sz="60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de-DE" sz="15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Registrieren</a:t>
                      </a:r>
                      <a:r>
                        <a:rPr lang="de-DE" sz="15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im Bürgerserviceportal per Handy, PC oder mobilem Endgerät</a:t>
                      </a:r>
                      <a:endParaRPr lang="de-DE" sz="150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endParaRPr lang="de-DE" sz="150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endParaRPr lang="de-DE" sz="150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endParaRPr lang="de-DE" sz="150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de-DE" sz="15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Auswahl/ Favorisieren</a:t>
                      </a:r>
                      <a:r>
                        <a:rPr lang="de-DE" sz="15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und Absenden der Bedarfsanmeldung </a:t>
                      </a:r>
                    </a:p>
                    <a:p>
                      <a:endParaRPr lang="de-DE" sz="15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endParaRPr lang="de-DE" sz="15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endParaRPr lang="de-DE" sz="15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de-DE" sz="15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Elektronische Bestätigung über Anmeldung und garantierte Rückantwort im Postkorb </a:t>
                      </a:r>
                    </a:p>
                    <a:p>
                      <a:endParaRPr lang="de-DE" sz="15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endParaRPr lang="de-DE" sz="15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endParaRPr lang="de-DE" sz="15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de-DE" sz="15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Vergabeinformation im Postkorb und Vertragserstellung in der Einrichtung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27690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682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621</Words>
  <Application>Microsoft Office PowerPoint</Application>
  <PresentationFormat>Breitbild</PresentationFormat>
  <Paragraphs>180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</vt:lpstr>
      <vt:lpstr>PowerPoint-Präsentation</vt:lpstr>
      <vt:lpstr>PowerPoint-Präsentation</vt:lpstr>
      <vt:lpstr>PowerPoint-Präsentation</vt:lpstr>
      <vt:lpstr>PowerPoint-Präsentation</vt:lpstr>
    </vt:vector>
  </TitlesOfParts>
  <Company>AKDB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Mischke Andrea - GF SoftwarePlus</dc:creator>
  <cp:lastModifiedBy>Andritzky-Ulrich Sabine, Stadt Marktredwitz</cp:lastModifiedBy>
  <cp:revision>58</cp:revision>
  <dcterms:created xsi:type="dcterms:W3CDTF">2018-10-22T18:53:50Z</dcterms:created>
  <dcterms:modified xsi:type="dcterms:W3CDTF">2024-01-24T13:58:48Z</dcterms:modified>
</cp:coreProperties>
</file>